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96" r:id="rId2"/>
    <p:sldId id="399" r:id="rId3"/>
    <p:sldId id="402" r:id="rId4"/>
    <p:sldId id="403" r:id="rId5"/>
    <p:sldId id="303" r:id="rId6"/>
    <p:sldId id="405" r:id="rId7"/>
    <p:sldId id="407" r:id="rId8"/>
    <p:sldId id="406" r:id="rId9"/>
    <p:sldId id="408" r:id="rId10"/>
    <p:sldId id="305" r:id="rId11"/>
    <p:sldId id="409" r:id="rId12"/>
    <p:sldId id="410" r:id="rId13"/>
    <p:sldId id="411" r:id="rId14"/>
    <p:sldId id="412" r:id="rId15"/>
    <p:sldId id="413" r:id="rId16"/>
    <p:sldId id="377" r:id="rId17"/>
    <p:sldId id="414" r:id="rId18"/>
    <p:sldId id="415" r:id="rId19"/>
  </p:sldIdLst>
  <p:sldSz cx="9144000" cy="5143500" type="screen16x9"/>
  <p:notesSz cx="20104100" cy="11309350"/>
  <p:defaultTextStyle>
    <a:defPPr>
      <a:defRPr lang="en-US"/>
    </a:defPPr>
    <a:lvl1pPr marL="0" algn="l" defTabSz="207935" rtl="0" eaLnBrk="1" latinLnBrk="0" hangingPunct="1">
      <a:defRPr sz="819" kern="1200">
        <a:solidFill>
          <a:schemeClr val="tx1"/>
        </a:solidFill>
        <a:latin typeface="+mn-lt"/>
        <a:ea typeface="+mn-ea"/>
        <a:cs typeface="+mn-cs"/>
      </a:defRPr>
    </a:lvl1pPr>
    <a:lvl2pPr marL="207935" algn="l" defTabSz="207935" rtl="0" eaLnBrk="1" latinLnBrk="0" hangingPunct="1">
      <a:defRPr sz="819" kern="1200">
        <a:solidFill>
          <a:schemeClr val="tx1"/>
        </a:solidFill>
        <a:latin typeface="+mn-lt"/>
        <a:ea typeface="+mn-ea"/>
        <a:cs typeface="+mn-cs"/>
      </a:defRPr>
    </a:lvl2pPr>
    <a:lvl3pPr marL="415869" algn="l" defTabSz="207935" rtl="0" eaLnBrk="1" latinLnBrk="0" hangingPunct="1">
      <a:defRPr sz="819" kern="1200">
        <a:solidFill>
          <a:schemeClr val="tx1"/>
        </a:solidFill>
        <a:latin typeface="+mn-lt"/>
        <a:ea typeface="+mn-ea"/>
        <a:cs typeface="+mn-cs"/>
      </a:defRPr>
    </a:lvl3pPr>
    <a:lvl4pPr marL="623804" algn="l" defTabSz="207935" rtl="0" eaLnBrk="1" latinLnBrk="0" hangingPunct="1">
      <a:defRPr sz="819" kern="1200">
        <a:solidFill>
          <a:schemeClr val="tx1"/>
        </a:solidFill>
        <a:latin typeface="+mn-lt"/>
        <a:ea typeface="+mn-ea"/>
        <a:cs typeface="+mn-cs"/>
      </a:defRPr>
    </a:lvl4pPr>
    <a:lvl5pPr marL="831738" algn="l" defTabSz="207935" rtl="0" eaLnBrk="1" latinLnBrk="0" hangingPunct="1">
      <a:defRPr sz="819" kern="1200">
        <a:solidFill>
          <a:schemeClr val="tx1"/>
        </a:solidFill>
        <a:latin typeface="+mn-lt"/>
        <a:ea typeface="+mn-ea"/>
        <a:cs typeface="+mn-cs"/>
      </a:defRPr>
    </a:lvl5pPr>
    <a:lvl6pPr marL="1039673" algn="l" defTabSz="207935" rtl="0" eaLnBrk="1" latinLnBrk="0" hangingPunct="1">
      <a:defRPr sz="819" kern="1200">
        <a:solidFill>
          <a:schemeClr val="tx1"/>
        </a:solidFill>
        <a:latin typeface="+mn-lt"/>
        <a:ea typeface="+mn-ea"/>
        <a:cs typeface="+mn-cs"/>
      </a:defRPr>
    </a:lvl6pPr>
    <a:lvl7pPr marL="1247607" algn="l" defTabSz="207935" rtl="0" eaLnBrk="1" latinLnBrk="0" hangingPunct="1">
      <a:defRPr sz="819" kern="1200">
        <a:solidFill>
          <a:schemeClr val="tx1"/>
        </a:solidFill>
        <a:latin typeface="+mn-lt"/>
        <a:ea typeface="+mn-ea"/>
        <a:cs typeface="+mn-cs"/>
      </a:defRPr>
    </a:lvl7pPr>
    <a:lvl8pPr marL="1455542" algn="l" defTabSz="207935" rtl="0" eaLnBrk="1" latinLnBrk="0" hangingPunct="1">
      <a:defRPr sz="819" kern="1200">
        <a:solidFill>
          <a:schemeClr val="tx1"/>
        </a:solidFill>
        <a:latin typeface="+mn-lt"/>
        <a:ea typeface="+mn-ea"/>
        <a:cs typeface="+mn-cs"/>
      </a:defRPr>
    </a:lvl8pPr>
    <a:lvl9pPr marL="1663476" algn="l" defTabSz="207935" rtl="0" eaLnBrk="1" latinLnBrk="0" hangingPunct="1">
      <a:defRPr sz="81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10" userDrawn="1">
          <p15:clr>
            <a:srgbClr val="A4A3A4"/>
          </p15:clr>
        </p15:guide>
        <p15:guide id="2" pos="9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51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07"/>
    <p:restoredTop sz="90176"/>
  </p:normalViewPr>
  <p:slideViewPr>
    <p:cSldViewPr>
      <p:cViewPr varScale="1">
        <p:scale>
          <a:sx n="131" d="100"/>
          <a:sy n="131" d="100"/>
        </p:scale>
        <p:origin x="176" y="448"/>
      </p:cViewPr>
      <p:guideLst>
        <p:guide orient="horz" pos="1310"/>
        <p:guide pos="9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51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51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798A5-095B-F146-82EB-C851DA7DBDF4}" type="datetimeFigureOut">
              <a:rPr lang="en-US" smtClean="0"/>
              <a:t>3/17/21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281738" y="847725"/>
            <a:ext cx="7540625" cy="4241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5372100"/>
            <a:ext cx="16084550" cy="5089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51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51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8A9B5-A9CE-C743-A078-1B5F3CDA0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87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07935" rtl="0" eaLnBrk="1" latinLnBrk="0" hangingPunct="1">
      <a:defRPr sz="546" kern="1200">
        <a:solidFill>
          <a:schemeClr val="tx1"/>
        </a:solidFill>
        <a:latin typeface="+mn-lt"/>
        <a:ea typeface="+mn-ea"/>
        <a:cs typeface="+mn-cs"/>
      </a:defRPr>
    </a:lvl1pPr>
    <a:lvl2pPr marL="207935" algn="l" defTabSz="207935" rtl="0" eaLnBrk="1" latinLnBrk="0" hangingPunct="1">
      <a:defRPr sz="546" kern="1200">
        <a:solidFill>
          <a:schemeClr val="tx1"/>
        </a:solidFill>
        <a:latin typeface="+mn-lt"/>
        <a:ea typeface="+mn-ea"/>
        <a:cs typeface="+mn-cs"/>
      </a:defRPr>
    </a:lvl2pPr>
    <a:lvl3pPr marL="415869" algn="l" defTabSz="207935" rtl="0" eaLnBrk="1" latinLnBrk="0" hangingPunct="1">
      <a:defRPr sz="546" kern="1200">
        <a:solidFill>
          <a:schemeClr val="tx1"/>
        </a:solidFill>
        <a:latin typeface="+mn-lt"/>
        <a:ea typeface="+mn-ea"/>
        <a:cs typeface="+mn-cs"/>
      </a:defRPr>
    </a:lvl3pPr>
    <a:lvl4pPr marL="623804" algn="l" defTabSz="207935" rtl="0" eaLnBrk="1" latinLnBrk="0" hangingPunct="1">
      <a:defRPr sz="546" kern="1200">
        <a:solidFill>
          <a:schemeClr val="tx1"/>
        </a:solidFill>
        <a:latin typeface="+mn-lt"/>
        <a:ea typeface="+mn-ea"/>
        <a:cs typeface="+mn-cs"/>
      </a:defRPr>
    </a:lvl4pPr>
    <a:lvl5pPr marL="831738" algn="l" defTabSz="207935" rtl="0" eaLnBrk="1" latinLnBrk="0" hangingPunct="1">
      <a:defRPr sz="546" kern="1200">
        <a:solidFill>
          <a:schemeClr val="tx1"/>
        </a:solidFill>
        <a:latin typeface="+mn-lt"/>
        <a:ea typeface="+mn-ea"/>
        <a:cs typeface="+mn-cs"/>
      </a:defRPr>
    </a:lvl5pPr>
    <a:lvl6pPr marL="1039673" algn="l" defTabSz="207935" rtl="0" eaLnBrk="1" latinLnBrk="0" hangingPunct="1">
      <a:defRPr sz="546" kern="1200">
        <a:solidFill>
          <a:schemeClr val="tx1"/>
        </a:solidFill>
        <a:latin typeface="+mn-lt"/>
        <a:ea typeface="+mn-ea"/>
        <a:cs typeface="+mn-cs"/>
      </a:defRPr>
    </a:lvl6pPr>
    <a:lvl7pPr marL="1247607" algn="l" defTabSz="207935" rtl="0" eaLnBrk="1" latinLnBrk="0" hangingPunct="1">
      <a:defRPr sz="546" kern="1200">
        <a:solidFill>
          <a:schemeClr val="tx1"/>
        </a:solidFill>
        <a:latin typeface="+mn-lt"/>
        <a:ea typeface="+mn-ea"/>
        <a:cs typeface="+mn-cs"/>
      </a:defRPr>
    </a:lvl7pPr>
    <a:lvl8pPr marL="1455542" algn="l" defTabSz="207935" rtl="0" eaLnBrk="1" latinLnBrk="0" hangingPunct="1">
      <a:defRPr sz="546" kern="1200">
        <a:solidFill>
          <a:schemeClr val="tx1"/>
        </a:solidFill>
        <a:latin typeface="+mn-lt"/>
        <a:ea typeface="+mn-ea"/>
        <a:cs typeface="+mn-cs"/>
      </a:defRPr>
    </a:lvl8pPr>
    <a:lvl9pPr marL="1663476" algn="l" defTabSz="207935" rtl="0" eaLnBrk="1" latinLnBrk="0" hangingPunct="1">
      <a:defRPr sz="54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8A9B5-A9CE-C743-A078-1B5F3CDA02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895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C8A9B5-A9CE-C743-A078-1B5F3CDA02F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9655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C8A9B5-A9CE-C743-A078-1B5F3CDA02F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946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----- Meeting Notes (5/14/19 14:46) -----</a:t>
            </a:r>
          </a:p>
          <a:p>
            <a:r>
              <a:rPr lang="en-US" dirty="0"/>
              <a:t>Q: Do you have a church website?</a:t>
            </a:r>
          </a:p>
          <a:p>
            <a:r>
              <a:rPr lang="en-US" dirty="0"/>
              <a:t>Q: Are you happy with your church website?</a:t>
            </a:r>
          </a:p>
          <a:p>
            <a:r>
              <a:rPr lang="en-US" dirty="0"/>
              <a:t>Q: Do you have some control over your church website?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8A9B5-A9CE-C743-A078-1B5F3CDA02F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6862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----- Meeting Notes (5/14/19 14:46) -----</a:t>
            </a:r>
          </a:p>
          <a:p>
            <a:r>
              <a:rPr lang="en-US" dirty="0"/>
              <a:t>Q: Do you have a church website?</a:t>
            </a:r>
          </a:p>
          <a:p>
            <a:r>
              <a:rPr lang="en-US" dirty="0"/>
              <a:t>Q: Are you happy with your church website?</a:t>
            </a:r>
          </a:p>
          <a:p>
            <a:r>
              <a:rPr lang="en-US" dirty="0"/>
              <a:t>Q: Do you have some control over your church website?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8A9B5-A9CE-C743-A078-1B5F3CDA02F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657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C8A9B5-A9CE-C743-A078-1B5F3CDA02F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6929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C8A9B5-A9CE-C743-A078-1B5F3CDA02F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767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C8A9B5-A9CE-C743-A078-1B5F3CDA02F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631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C8A9B5-A9CE-C743-A078-1B5F3CDA02F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803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8A9B5-A9CE-C743-A078-1B5F3CDA02F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38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C8A9B5-A9CE-C743-A078-1B5F3CDA02F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5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C8A9B5-A9CE-C743-A078-1B5F3CDA02F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27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C8A9B5-A9CE-C743-A078-1B5F3CDA02F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96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----- Meeting Notes (5/14/19 14:46) -----</a:t>
            </a:r>
          </a:p>
          <a:p>
            <a:r>
              <a:rPr lang="en-US" dirty="0"/>
              <a:t>Q: Do you have a church website?</a:t>
            </a:r>
          </a:p>
          <a:p>
            <a:r>
              <a:rPr lang="en-US" dirty="0"/>
              <a:t>Q: Are you happy with your church website?</a:t>
            </a:r>
          </a:p>
          <a:p>
            <a:r>
              <a:rPr lang="en-US" dirty="0"/>
              <a:t>Q: Do you have some control over your church website?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8A9B5-A9CE-C743-A078-1B5F3CDA02F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08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----- Meeting Notes (5/14/19 14:46) -----</a:t>
            </a:r>
          </a:p>
          <a:p>
            <a:r>
              <a:rPr lang="en-US" dirty="0"/>
              <a:t>Q: Do you have a church website?</a:t>
            </a:r>
          </a:p>
          <a:p>
            <a:r>
              <a:rPr lang="en-US" dirty="0"/>
              <a:t>Q: Are you happy with your church website?</a:t>
            </a:r>
          </a:p>
          <a:p>
            <a:r>
              <a:rPr lang="en-US" dirty="0"/>
              <a:t>Q: Do you have some control over your church website?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8A9B5-A9CE-C743-A078-1B5F3CDA02F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137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----- Meeting Notes (5/14/19 14:46) -----</a:t>
            </a:r>
          </a:p>
          <a:p>
            <a:r>
              <a:rPr lang="en-US" dirty="0"/>
              <a:t>Q: Do you have a church website?</a:t>
            </a:r>
          </a:p>
          <a:p>
            <a:r>
              <a:rPr lang="en-US" dirty="0"/>
              <a:t>Q: Are you happy with your church website?</a:t>
            </a:r>
          </a:p>
          <a:p>
            <a:r>
              <a:rPr lang="en-US" dirty="0"/>
              <a:t>Q: Do you have some control over your church website?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8A9B5-A9CE-C743-A078-1B5F3CDA02F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57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----- Meeting Notes (5/14/19 14:46) -----</a:t>
            </a:r>
          </a:p>
          <a:p>
            <a:r>
              <a:rPr lang="en-US" dirty="0"/>
              <a:t>Q: Do you have a church website?</a:t>
            </a:r>
          </a:p>
          <a:p>
            <a:r>
              <a:rPr lang="en-US" dirty="0"/>
              <a:t>Q: Are you happy with your church website?</a:t>
            </a:r>
          </a:p>
          <a:p>
            <a:r>
              <a:rPr lang="en-US" dirty="0"/>
              <a:t>Q: Do you have some control over your church website?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8A9B5-A9CE-C743-A078-1B5F3CDA02F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832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----- Meeting Notes (5/14/19 14:46) -----</a:t>
            </a:r>
          </a:p>
          <a:p>
            <a:r>
              <a:rPr lang="en-US" dirty="0"/>
              <a:t>Q: Do you have a church website?</a:t>
            </a:r>
          </a:p>
          <a:p>
            <a:r>
              <a:rPr lang="en-US" dirty="0"/>
              <a:t>Q: Are you happy with your church website?</a:t>
            </a:r>
          </a:p>
          <a:p>
            <a:r>
              <a:rPr lang="en-US" dirty="0"/>
              <a:t>Q: Do you have some control over your church website?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8A9B5-A9CE-C743-A078-1B5F3CDA02F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630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915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143211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0" y="11308556"/>
                </a:moveTo>
                <a:lnTo>
                  <a:pt x="20104099" y="11308556"/>
                </a:lnTo>
                <a:lnTo>
                  <a:pt x="2010409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 sz="372"/>
          </a:p>
        </p:txBody>
      </p:sp>
      <p:sp>
        <p:nvSpPr>
          <p:cNvPr id="17" name="bk object 17"/>
          <p:cNvSpPr/>
          <p:nvPr/>
        </p:nvSpPr>
        <p:spPr>
          <a:xfrm>
            <a:off x="285750" y="523700"/>
            <a:ext cx="8572717" cy="289"/>
          </a:xfrm>
          <a:custGeom>
            <a:avLst/>
            <a:gdLst/>
            <a:ahLst/>
            <a:cxnLst/>
            <a:rect l="l" t="t" r="r" b="b"/>
            <a:pathLst>
              <a:path w="18848070" h="634">
                <a:moveTo>
                  <a:pt x="0" y="303"/>
                </a:moveTo>
                <a:lnTo>
                  <a:pt x="18847593" y="0"/>
                </a:lnTo>
              </a:path>
            </a:pathLst>
          </a:custGeom>
          <a:ln w="20941">
            <a:solidFill>
              <a:srgbClr val="A6AAA9"/>
            </a:solidFill>
          </a:ln>
        </p:spPr>
        <p:txBody>
          <a:bodyPr wrap="square" lIns="0" tIns="0" rIns="0" bIns="0" rtlCol="0"/>
          <a:lstStyle/>
          <a:p>
            <a:endParaRPr sz="37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9024" y="721835"/>
            <a:ext cx="8545952" cy="416396"/>
          </a:xfrm>
        </p:spPr>
        <p:txBody>
          <a:bodyPr lIns="0" tIns="0" rIns="0" bIns="0"/>
          <a:lstStyle>
            <a:lvl1pPr>
              <a:defRPr sz="2706" b="1" i="0">
                <a:solidFill>
                  <a:srgbClr val="34A5DA"/>
                </a:solidFill>
                <a:latin typeface="DIN Condensed"/>
                <a:cs typeface="DIN 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9024" y="721835"/>
            <a:ext cx="8545952" cy="416396"/>
          </a:xfrm>
        </p:spPr>
        <p:txBody>
          <a:bodyPr lIns="0" tIns="0" rIns="0" bIns="0"/>
          <a:lstStyle>
            <a:lvl1pPr>
              <a:defRPr sz="2706" b="1" i="0">
                <a:solidFill>
                  <a:srgbClr val="34A5DA"/>
                </a:solidFill>
                <a:latin typeface="DIN Condensed"/>
                <a:cs typeface="DIN 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9024" y="721835"/>
            <a:ext cx="8545952" cy="416396"/>
          </a:xfrm>
        </p:spPr>
        <p:txBody>
          <a:bodyPr lIns="0" tIns="0" rIns="0" bIns="0"/>
          <a:lstStyle>
            <a:lvl1pPr>
              <a:defRPr sz="2706" b="1" i="0">
                <a:solidFill>
                  <a:srgbClr val="34A5DA"/>
                </a:solidFill>
                <a:latin typeface="DIN Condensed"/>
                <a:cs typeface="DIN 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143211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0" y="11308556"/>
                </a:moveTo>
                <a:lnTo>
                  <a:pt x="20104099" y="11308556"/>
                </a:lnTo>
                <a:lnTo>
                  <a:pt x="2010409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 sz="37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9024" y="721835"/>
            <a:ext cx="8545952" cy="915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950" b="1" i="0">
                <a:solidFill>
                  <a:srgbClr val="34A5DA"/>
                </a:solidFill>
                <a:latin typeface="DIN Condensed"/>
                <a:cs typeface="DIN 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99024" y="1429064"/>
            <a:ext cx="854595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126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126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1" y="4783455"/>
            <a:ext cx="2103120" cy="126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07935">
        <a:defRPr>
          <a:latin typeface="+mn-lt"/>
          <a:ea typeface="+mn-ea"/>
          <a:cs typeface="+mn-cs"/>
        </a:defRPr>
      </a:lvl2pPr>
      <a:lvl3pPr marL="415869">
        <a:defRPr>
          <a:latin typeface="+mn-lt"/>
          <a:ea typeface="+mn-ea"/>
          <a:cs typeface="+mn-cs"/>
        </a:defRPr>
      </a:lvl3pPr>
      <a:lvl4pPr marL="623804">
        <a:defRPr>
          <a:latin typeface="+mn-lt"/>
          <a:ea typeface="+mn-ea"/>
          <a:cs typeface="+mn-cs"/>
        </a:defRPr>
      </a:lvl4pPr>
      <a:lvl5pPr marL="831738">
        <a:defRPr>
          <a:latin typeface="+mn-lt"/>
          <a:ea typeface="+mn-ea"/>
          <a:cs typeface="+mn-cs"/>
        </a:defRPr>
      </a:lvl5pPr>
      <a:lvl6pPr marL="1039673">
        <a:defRPr>
          <a:latin typeface="+mn-lt"/>
          <a:ea typeface="+mn-ea"/>
          <a:cs typeface="+mn-cs"/>
        </a:defRPr>
      </a:lvl6pPr>
      <a:lvl7pPr marL="1247607">
        <a:defRPr>
          <a:latin typeface="+mn-lt"/>
          <a:ea typeface="+mn-ea"/>
          <a:cs typeface="+mn-cs"/>
        </a:defRPr>
      </a:lvl7pPr>
      <a:lvl8pPr marL="1455542">
        <a:defRPr>
          <a:latin typeface="+mn-lt"/>
          <a:ea typeface="+mn-ea"/>
          <a:cs typeface="+mn-cs"/>
        </a:defRPr>
      </a:lvl8pPr>
      <a:lvl9pPr marL="166347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07935">
        <a:defRPr>
          <a:latin typeface="+mn-lt"/>
          <a:ea typeface="+mn-ea"/>
          <a:cs typeface="+mn-cs"/>
        </a:defRPr>
      </a:lvl2pPr>
      <a:lvl3pPr marL="415869">
        <a:defRPr>
          <a:latin typeface="+mn-lt"/>
          <a:ea typeface="+mn-ea"/>
          <a:cs typeface="+mn-cs"/>
        </a:defRPr>
      </a:lvl3pPr>
      <a:lvl4pPr marL="623804">
        <a:defRPr>
          <a:latin typeface="+mn-lt"/>
          <a:ea typeface="+mn-ea"/>
          <a:cs typeface="+mn-cs"/>
        </a:defRPr>
      </a:lvl4pPr>
      <a:lvl5pPr marL="831738">
        <a:defRPr>
          <a:latin typeface="+mn-lt"/>
          <a:ea typeface="+mn-ea"/>
          <a:cs typeface="+mn-cs"/>
        </a:defRPr>
      </a:lvl5pPr>
      <a:lvl6pPr marL="1039673">
        <a:defRPr>
          <a:latin typeface="+mn-lt"/>
          <a:ea typeface="+mn-ea"/>
          <a:cs typeface="+mn-cs"/>
        </a:defRPr>
      </a:lvl6pPr>
      <a:lvl7pPr marL="1247607">
        <a:defRPr>
          <a:latin typeface="+mn-lt"/>
          <a:ea typeface="+mn-ea"/>
          <a:cs typeface="+mn-cs"/>
        </a:defRPr>
      </a:lvl7pPr>
      <a:lvl8pPr marL="1455542">
        <a:defRPr>
          <a:latin typeface="+mn-lt"/>
          <a:ea typeface="+mn-ea"/>
          <a:cs typeface="+mn-cs"/>
        </a:defRPr>
      </a:lvl8pPr>
      <a:lvl9pPr marL="166347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0024" y="3368834"/>
            <a:ext cx="8572115" cy="289"/>
          </a:xfrm>
          <a:custGeom>
            <a:avLst/>
            <a:gdLst/>
            <a:ahLst/>
            <a:cxnLst/>
            <a:rect l="l" t="t" r="r" b="b"/>
            <a:pathLst>
              <a:path w="18848070" h="634">
                <a:moveTo>
                  <a:pt x="0" y="303"/>
                </a:moveTo>
                <a:lnTo>
                  <a:pt x="18847593" y="0"/>
                </a:lnTo>
              </a:path>
            </a:pathLst>
          </a:custGeom>
          <a:ln w="41883">
            <a:solidFill>
              <a:srgbClr val="A6AAA9"/>
            </a:solidFill>
          </a:ln>
        </p:spPr>
        <p:txBody>
          <a:bodyPr wrap="square" lIns="0" tIns="0" rIns="0" bIns="0" rtlCol="0"/>
          <a:lstStyle/>
          <a:p>
            <a:endParaRPr sz="372"/>
          </a:p>
        </p:txBody>
      </p:sp>
      <p:sp>
        <p:nvSpPr>
          <p:cNvPr id="3" name="object 3"/>
          <p:cNvSpPr txBox="1"/>
          <p:nvPr/>
        </p:nvSpPr>
        <p:spPr>
          <a:xfrm>
            <a:off x="307889" y="1428750"/>
            <a:ext cx="8528218" cy="1309414"/>
          </a:xfrm>
          <a:prstGeom prst="rect">
            <a:avLst/>
          </a:prstGeom>
        </p:spPr>
        <p:txBody>
          <a:bodyPr vert="horz" wrap="square" lIns="0" tIns="7509" rIns="0" bIns="0" rtlCol="0">
            <a:spAutoFit/>
          </a:bodyPr>
          <a:lstStyle/>
          <a:p>
            <a:pPr marL="5776" algn="ctr">
              <a:lnSpc>
                <a:spcPct val="70000"/>
              </a:lnSpc>
              <a:spcBef>
                <a:spcPts val="59"/>
              </a:spcBef>
            </a:pPr>
            <a:r>
              <a:rPr lang="en-US" sz="11500" b="1" cap="all" spc="5" dirty="0">
                <a:solidFill>
                  <a:srgbClr val="00B0F0"/>
                </a:solidFill>
                <a:latin typeface="DIN Condensed"/>
                <a:cs typeface="DIN Condensed"/>
              </a:rPr>
              <a:t>CHURCH COUNCIL</a:t>
            </a:r>
            <a:endParaRPr lang="en-US" sz="3600" b="1" cap="all" spc="5" dirty="0">
              <a:solidFill>
                <a:srgbClr val="00B0F0"/>
              </a:solidFill>
              <a:latin typeface="DIN Condensed"/>
              <a:cs typeface="DIN Condense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65669" y="3867150"/>
            <a:ext cx="4412659" cy="604551"/>
          </a:xfrm>
          <a:prstGeom prst="rect">
            <a:avLst/>
          </a:prstGeom>
        </p:spPr>
        <p:txBody>
          <a:bodyPr vert="horz" wrap="square" lIns="0" tIns="5487" rIns="0" bIns="0" rtlCol="0">
            <a:spAutoFit/>
          </a:bodyPr>
          <a:lstStyle/>
          <a:p>
            <a:pPr marL="5776" algn="ctr">
              <a:lnSpc>
                <a:spcPct val="120000"/>
              </a:lnSpc>
              <a:spcBef>
                <a:spcPts val="43"/>
              </a:spcBef>
            </a:pPr>
            <a:r>
              <a:rPr lang="en-US" sz="2183" spc="-2" dirty="0">
                <a:solidFill>
                  <a:schemeClr val="bg1"/>
                </a:solidFill>
                <a:latin typeface="Montserrat Regular"/>
                <a:cs typeface="Montserrat Regular"/>
              </a:rPr>
              <a:t>Rev. Dr. Brandon Cho</a:t>
            </a:r>
          </a:p>
          <a:p>
            <a:pPr marL="5776" algn="ctr">
              <a:spcBef>
                <a:spcPts val="43"/>
              </a:spcBef>
            </a:pPr>
            <a:r>
              <a:rPr lang="en-US" sz="1273" spc="-2" dirty="0">
                <a:solidFill>
                  <a:schemeClr val="bg1"/>
                </a:solidFill>
                <a:latin typeface="Montserrat Regular"/>
                <a:cs typeface="Montserrat Regular"/>
              </a:rPr>
              <a:t>Pastor of Clinton United Methodist Church</a:t>
            </a:r>
            <a:endParaRPr lang="en-US" sz="1092" i="1" spc="-2" dirty="0">
              <a:solidFill>
                <a:schemeClr val="bg1"/>
              </a:solidFill>
              <a:latin typeface="Montserrat Regular"/>
              <a:cs typeface="Montserrat Regular"/>
            </a:endParaRPr>
          </a:p>
        </p:txBody>
      </p:sp>
    </p:spTree>
    <p:extLst>
      <p:ext uri="{BB962C8B-B14F-4D97-AF65-F5344CB8AC3E}">
        <p14:creationId xmlns:p14="http://schemas.microsoft.com/office/powerpoint/2010/main" val="8477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>
            <a:extLst>
              <a:ext uri="{FF2B5EF4-FFF2-40B4-BE49-F238E27FC236}">
                <a16:creationId xmlns:a16="http://schemas.microsoft.com/office/drawing/2014/main" id="{DF48BF90-10EE-0F4C-AFAA-E6C806AA009E}"/>
              </a:ext>
            </a:extLst>
          </p:cNvPr>
          <p:cNvSpPr txBox="1"/>
          <p:nvPr/>
        </p:nvSpPr>
        <p:spPr>
          <a:xfrm>
            <a:off x="304800" y="514350"/>
            <a:ext cx="8534400" cy="4268475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 algn="ctr">
              <a:lnSpc>
                <a:spcPct val="83200"/>
              </a:lnSpc>
              <a:spcBef>
                <a:spcPts val="1278"/>
              </a:spcBef>
            </a:pPr>
            <a:r>
              <a:rPr lang="en-US" sz="6000" b="1" spc="-2" dirty="0">
                <a:solidFill>
                  <a:srgbClr val="00B0F0"/>
                </a:solidFill>
                <a:latin typeface="DIN Condensed"/>
                <a:cs typeface="DIN Condensed"/>
              </a:rPr>
              <a:t>More application-</a:t>
            </a:r>
            <a:br>
              <a:rPr lang="en-US" sz="6000" b="1" spc="-2" dirty="0">
                <a:solidFill>
                  <a:srgbClr val="00B0F0"/>
                </a:solidFill>
                <a:latin typeface="DIN Condensed"/>
                <a:cs typeface="DIN Condensed"/>
              </a:rPr>
            </a:br>
            <a:r>
              <a:rPr lang="en-US" sz="6000" b="1" spc="-2" dirty="0">
                <a:solidFill>
                  <a:srgbClr val="00B0F0"/>
                </a:solidFill>
                <a:latin typeface="DIN Condensed"/>
                <a:cs typeface="DIN Condensed"/>
              </a:rPr>
              <a:t>oriented approach:</a:t>
            </a:r>
            <a:br>
              <a:rPr lang="en-US" sz="6000" b="1" spc="-2" dirty="0">
                <a:solidFill>
                  <a:srgbClr val="00B0F0"/>
                </a:solidFill>
                <a:latin typeface="DIN Condensed"/>
                <a:cs typeface="DIN Condensed"/>
              </a:rPr>
            </a:br>
            <a:r>
              <a:rPr lang="en-US" sz="2000" b="1" spc="-2" dirty="0">
                <a:solidFill>
                  <a:srgbClr val="00B0F0"/>
                </a:solidFill>
                <a:latin typeface="DIN Condensed"/>
                <a:cs typeface="DIN Condensed"/>
              </a:rPr>
              <a:t> </a:t>
            </a:r>
            <a:br>
              <a:rPr lang="en-US" sz="6000" b="1" spc="-2" dirty="0">
                <a:solidFill>
                  <a:srgbClr val="00B0F0"/>
                </a:solidFill>
                <a:latin typeface="DIN Condensed"/>
                <a:cs typeface="DIN Condensed"/>
              </a:rPr>
            </a:br>
            <a:r>
              <a:rPr lang="en-US" sz="8000" b="1" cap="all" spc="-2" dirty="0">
                <a:solidFill>
                  <a:schemeClr val="bg1"/>
                </a:solidFill>
                <a:latin typeface="DIN Condensed"/>
                <a:cs typeface="DIN Condensed"/>
              </a:rPr>
              <a:t>Take your church </a:t>
            </a:r>
          </a:p>
          <a:p>
            <a:pPr marL="5776" marR="2310" algn="ctr">
              <a:lnSpc>
                <a:spcPct val="83200"/>
              </a:lnSpc>
              <a:spcBef>
                <a:spcPts val="1278"/>
              </a:spcBef>
            </a:pPr>
            <a:r>
              <a:rPr lang="en-US" sz="8000" b="1" cap="all" spc="-2" dirty="0">
                <a:solidFill>
                  <a:schemeClr val="bg1"/>
                </a:solidFill>
                <a:latin typeface="DIN Condensed"/>
                <a:cs typeface="DIN Condensed"/>
              </a:rPr>
              <a:t>into the future.</a:t>
            </a:r>
            <a:endParaRPr lang="en-US" sz="6000" b="1" cap="all" spc="-2" dirty="0">
              <a:solidFill>
                <a:schemeClr val="bg1"/>
              </a:solidFill>
              <a:latin typeface="DIN Condensed"/>
              <a:cs typeface="DIN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3238516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>
            <a:extLst>
              <a:ext uri="{FF2B5EF4-FFF2-40B4-BE49-F238E27FC236}">
                <a16:creationId xmlns:a16="http://schemas.microsoft.com/office/drawing/2014/main" id="{DF48BF90-10EE-0F4C-AFAA-E6C806AA009E}"/>
              </a:ext>
            </a:extLst>
          </p:cNvPr>
          <p:cNvSpPr txBox="1"/>
          <p:nvPr/>
        </p:nvSpPr>
        <p:spPr>
          <a:xfrm>
            <a:off x="2895600" y="419302"/>
            <a:ext cx="5638800" cy="4304895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 algn="r">
              <a:lnSpc>
                <a:spcPct val="83200"/>
              </a:lnSpc>
              <a:spcBef>
                <a:spcPts val="1278"/>
              </a:spcBef>
            </a:pPr>
            <a:r>
              <a:rPr lang="en-US" sz="5400" b="1" spc="-2" dirty="0">
                <a:solidFill>
                  <a:schemeClr val="bg1"/>
                </a:solidFill>
                <a:latin typeface="DIN Condensed"/>
                <a:cs typeface="DIN Condensed"/>
              </a:rPr>
              <a:t>In light of the pandemic, what community building strategies can we develop for our church members and neighbors in our community?</a:t>
            </a:r>
            <a:endParaRPr lang="en-US" sz="5400" b="1" cap="all" spc="-2" dirty="0">
              <a:solidFill>
                <a:schemeClr val="bg1"/>
              </a:solidFill>
              <a:latin typeface="DIN Condensed"/>
              <a:cs typeface="DIN Condensed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00A4D69A-24DB-E243-8499-48B9EC346F57}"/>
              </a:ext>
            </a:extLst>
          </p:cNvPr>
          <p:cNvSpPr txBox="1"/>
          <p:nvPr/>
        </p:nvSpPr>
        <p:spPr>
          <a:xfrm>
            <a:off x="914400" y="819150"/>
            <a:ext cx="533400" cy="4010071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>
              <a:lnSpc>
                <a:spcPct val="83200"/>
              </a:lnSpc>
              <a:spcBef>
                <a:spcPts val="1278"/>
              </a:spcBef>
            </a:pPr>
            <a:r>
              <a:rPr lang="en-US" sz="30000" b="1" spc="-2" dirty="0">
                <a:solidFill>
                  <a:srgbClr val="F6511F"/>
                </a:solidFill>
                <a:latin typeface="DIN Condensed" pitchFamily="2" charset="0"/>
                <a:cs typeface="DIN Condensed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43456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00" y="501553"/>
            <a:ext cx="8153400" cy="496995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>
              <a:lnSpc>
                <a:spcPct val="75000"/>
              </a:lnSpc>
              <a:spcBef>
                <a:spcPts val="1278"/>
              </a:spcBef>
            </a:pPr>
            <a:r>
              <a:rPr lang="en-US" sz="2800" b="1" spc="-2" dirty="0">
                <a:solidFill>
                  <a:srgbClr val="00B0F0"/>
                </a:solidFill>
                <a:latin typeface="DIN Condensed"/>
                <a:cs typeface="DIN Condensed"/>
              </a:rPr>
              <a:t>STRATEGIC MEETING QUESTIONS:</a:t>
            </a:r>
            <a:endParaRPr lang="en-US" sz="2800" b="1" spc="-2" dirty="0">
              <a:solidFill>
                <a:schemeClr val="bg1"/>
              </a:solidFill>
              <a:latin typeface="DIN Condensed"/>
              <a:cs typeface="DIN Condensed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CBB9731D-9318-DB41-8721-04F6E8B962B8}"/>
              </a:ext>
            </a:extLst>
          </p:cNvPr>
          <p:cNvSpPr txBox="1"/>
          <p:nvPr/>
        </p:nvSpPr>
        <p:spPr>
          <a:xfrm>
            <a:off x="838200" y="1307863"/>
            <a:ext cx="7543800" cy="3116493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348676" marR="2310" indent="-3429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2400" spc="-2" dirty="0">
                <a:solidFill>
                  <a:schemeClr val="bg1"/>
                </a:solidFill>
                <a:latin typeface="Montserrat" pitchFamily="2" charset="77"/>
                <a:cs typeface="DIN Condensed"/>
              </a:rPr>
              <a:t>How is it with your soul and your church’s soul?  (Faith conversation)</a:t>
            </a:r>
          </a:p>
          <a:p>
            <a:pPr marL="348676" marR="2310" indent="-3429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2400" spc="-2" dirty="0">
                <a:solidFill>
                  <a:schemeClr val="bg1"/>
                </a:solidFill>
                <a:latin typeface="Montserrat" pitchFamily="2" charset="77"/>
                <a:cs typeface="DIN Condensed"/>
              </a:rPr>
              <a:t>Where are we in terms of our mission and ministry?</a:t>
            </a:r>
          </a:p>
          <a:p>
            <a:pPr marL="348676" marR="2310" indent="-3429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2400" spc="-2" dirty="0">
                <a:solidFill>
                  <a:schemeClr val="bg1"/>
                </a:solidFill>
                <a:latin typeface="Montserrat" pitchFamily="2" charset="77"/>
                <a:cs typeface="DIN Condensed"/>
              </a:rPr>
              <a:t>Where is God leading us in light of the pandemic?</a:t>
            </a:r>
          </a:p>
          <a:p>
            <a:pPr marL="348676" marR="2310" indent="-3429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2400" spc="-2" dirty="0">
                <a:solidFill>
                  <a:schemeClr val="bg1"/>
                </a:solidFill>
                <a:latin typeface="Montserrat" pitchFamily="2" charset="77"/>
                <a:cs typeface="DIN Condensed"/>
              </a:rPr>
              <a:t>What are the three most important foci of our ministry this year?</a:t>
            </a: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BDA9E868-CA74-DC4E-9987-42B69796B45C}"/>
              </a:ext>
            </a:extLst>
          </p:cNvPr>
          <p:cNvSpPr txBox="1"/>
          <p:nvPr/>
        </p:nvSpPr>
        <p:spPr>
          <a:xfrm>
            <a:off x="7543800" y="4485173"/>
            <a:ext cx="4152900" cy="496995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>
              <a:lnSpc>
                <a:spcPct val="75000"/>
              </a:lnSpc>
              <a:spcBef>
                <a:spcPts val="1278"/>
              </a:spcBef>
            </a:pPr>
            <a:r>
              <a:rPr lang="en-US" sz="2800" b="1" spc="-2" dirty="0">
                <a:solidFill>
                  <a:schemeClr val="bg1"/>
                </a:solidFill>
                <a:latin typeface="DIN Condensed"/>
                <a:cs typeface="DIN Condensed"/>
              </a:rPr>
              <a:t>(CONT’D)</a:t>
            </a:r>
          </a:p>
        </p:txBody>
      </p:sp>
    </p:spTree>
    <p:extLst>
      <p:ext uri="{BB962C8B-B14F-4D97-AF65-F5344CB8AC3E}">
        <p14:creationId xmlns:p14="http://schemas.microsoft.com/office/powerpoint/2010/main" val="3133629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00" y="501553"/>
            <a:ext cx="8153400" cy="496995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>
              <a:lnSpc>
                <a:spcPct val="75000"/>
              </a:lnSpc>
              <a:spcBef>
                <a:spcPts val="1278"/>
              </a:spcBef>
            </a:pPr>
            <a:r>
              <a:rPr lang="en-US" sz="2800" b="1" spc="-2" dirty="0">
                <a:solidFill>
                  <a:srgbClr val="00B0F0"/>
                </a:solidFill>
                <a:latin typeface="DIN Condensed"/>
                <a:cs typeface="DIN Condensed"/>
              </a:rPr>
              <a:t>STRATEGIC MEETING QUESTIONS:</a:t>
            </a:r>
            <a:endParaRPr lang="en-US" sz="2800" b="1" spc="-2" dirty="0">
              <a:solidFill>
                <a:schemeClr val="bg1"/>
              </a:solidFill>
              <a:latin typeface="DIN Condensed"/>
              <a:cs typeface="DIN Condensed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CBB9731D-9318-DB41-8721-04F6E8B962B8}"/>
              </a:ext>
            </a:extLst>
          </p:cNvPr>
          <p:cNvSpPr txBox="1"/>
          <p:nvPr/>
        </p:nvSpPr>
        <p:spPr>
          <a:xfrm>
            <a:off x="838200" y="1573528"/>
            <a:ext cx="7543800" cy="2336664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348676" marR="2310" indent="-3429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2400" spc="-2" dirty="0">
                <a:solidFill>
                  <a:schemeClr val="bg1"/>
                </a:solidFill>
                <a:latin typeface="Montserrat" pitchFamily="2" charset="77"/>
                <a:cs typeface="DIN Condensed"/>
              </a:rPr>
              <a:t>What new ministries shall we develop and what ministries do we need to let go?</a:t>
            </a:r>
          </a:p>
          <a:p>
            <a:pPr marL="348676" marR="2310" indent="-3429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2400" spc="-2" dirty="0">
                <a:solidFill>
                  <a:schemeClr val="bg1"/>
                </a:solidFill>
                <a:latin typeface="Montserrat" pitchFamily="2" charset="77"/>
                <a:cs typeface="DIN Condensed"/>
              </a:rPr>
              <a:t>How can we get there?  What are our action plans for these areas?</a:t>
            </a:r>
          </a:p>
          <a:p>
            <a:pPr marL="348676" marR="2310" indent="-3429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2400" spc="-2" dirty="0">
                <a:solidFill>
                  <a:schemeClr val="bg1"/>
                </a:solidFill>
                <a:latin typeface="Montserrat" pitchFamily="2" charset="77"/>
                <a:cs typeface="DIN Condensed"/>
              </a:rPr>
              <a:t>What are our assets for ministry?  </a:t>
            </a:r>
            <a:br>
              <a:rPr lang="en-US" sz="2400" spc="-2" dirty="0">
                <a:solidFill>
                  <a:schemeClr val="bg1"/>
                </a:solidFill>
                <a:latin typeface="Montserrat" pitchFamily="2" charset="77"/>
                <a:cs typeface="DIN Condensed"/>
              </a:rPr>
            </a:br>
            <a:r>
              <a:rPr lang="en-US" sz="2400" spc="-2" dirty="0">
                <a:solidFill>
                  <a:schemeClr val="bg1"/>
                </a:solidFill>
                <a:latin typeface="Montserrat" pitchFamily="2" charset="77"/>
                <a:cs typeface="DIN Condensed"/>
              </a:rPr>
              <a:t>(“Asset Based Church Development” approach)</a:t>
            </a: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BDA9E868-CA74-DC4E-9987-42B69796B45C}"/>
              </a:ext>
            </a:extLst>
          </p:cNvPr>
          <p:cNvSpPr txBox="1"/>
          <p:nvPr/>
        </p:nvSpPr>
        <p:spPr>
          <a:xfrm>
            <a:off x="7543800" y="4485173"/>
            <a:ext cx="4152900" cy="496995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>
              <a:lnSpc>
                <a:spcPct val="75000"/>
              </a:lnSpc>
              <a:spcBef>
                <a:spcPts val="1278"/>
              </a:spcBef>
            </a:pPr>
            <a:r>
              <a:rPr lang="en-US" sz="2800" b="1" spc="-2" dirty="0">
                <a:solidFill>
                  <a:schemeClr val="bg1"/>
                </a:solidFill>
                <a:latin typeface="DIN Condensed"/>
                <a:cs typeface="DIN Condensed"/>
              </a:rPr>
              <a:t>(CONT’D)</a:t>
            </a:r>
          </a:p>
        </p:txBody>
      </p:sp>
    </p:spTree>
    <p:extLst>
      <p:ext uri="{BB962C8B-B14F-4D97-AF65-F5344CB8AC3E}">
        <p14:creationId xmlns:p14="http://schemas.microsoft.com/office/powerpoint/2010/main" val="891181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>
            <a:extLst>
              <a:ext uri="{FF2B5EF4-FFF2-40B4-BE49-F238E27FC236}">
                <a16:creationId xmlns:a16="http://schemas.microsoft.com/office/drawing/2014/main" id="{DF48BF90-10EE-0F4C-AFAA-E6C806AA009E}"/>
              </a:ext>
            </a:extLst>
          </p:cNvPr>
          <p:cNvSpPr txBox="1"/>
          <p:nvPr/>
        </p:nvSpPr>
        <p:spPr>
          <a:xfrm>
            <a:off x="304800" y="955154"/>
            <a:ext cx="8534400" cy="3233192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 algn="ctr">
              <a:lnSpc>
                <a:spcPct val="83200"/>
              </a:lnSpc>
              <a:spcBef>
                <a:spcPts val="1278"/>
              </a:spcBef>
            </a:pPr>
            <a:r>
              <a:rPr lang="en-US" sz="8000" b="1" cap="all" spc="-2" dirty="0">
                <a:solidFill>
                  <a:schemeClr val="bg1"/>
                </a:solidFill>
                <a:latin typeface="DIN Condensed"/>
                <a:cs typeface="DIN Condensed"/>
              </a:rPr>
              <a:t>It’s all about teamwork, teamwork, and teamwork!</a:t>
            </a:r>
            <a:endParaRPr lang="en-US" sz="6000" b="1" cap="all" spc="-2" dirty="0">
              <a:solidFill>
                <a:schemeClr val="bg1"/>
              </a:solidFill>
              <a:latin typeface="DIN Condensed"/>
              <a:cs typeface="DIN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101703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>
            <a:extLst>
              <a:ext uri="{FF2B5EF4-FFF2-40B4-BE49-F238E27FC236}">
                <a16:creationId xmlns:a16="http://schemas.microsoft.com/office/drawing/2014/main" id="{DF48BF90-10EE-0F4C-AFAA-E6C806AA009E}"/>
              </a:ext>
            </a:extLst>
          </p:cNvPr>
          <p:cNvSpPr txBox="1"/>
          <p:nvPr/>
        </p:nvSpPr>
        <p:spPr>
          <a:xfrm>
            <a:off x="304800" y="1466063"/>
            <a:ext cx="8534400" cy="2211374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 algn="ctr">
              <a:lnSpc>
                <a:spcPct val="83200"/>
              </a:lnSpc>
              <a:spcBef>
                <a:spcPts val="1278"/>
              </a:spcBef>
            </a:pPr>
            <a:r>
              <a:rPr lang="en-US" sz="8000" b="1" cap="all" spc="-2" dirty="0">
                <a:solidFill>
                  <a:srgbClr val="FFC000"/>
                </a:solidFill>
                <a:latin typeface="DIN Condensed"/>
                <a:cs typeface="DIN Condensed"/>
              </a:rPr>
              <a:t>Tradition</a:t>
            </a:r>
            <a:r>
              <a:rPr lang="en-US" sz="8000" b="1" cap="all" spc="-2" dirty="0">
                <a:solidFill>
                  <a:schemeClr val="bg1"/>
                </a:solidFill>
                <a:latin typeface="DIN Condensed"/>
                <a:cs typeface="DIN Condensed"/>
              </a:rPr>
              <a:t> + </a:t>
            </a:r>
            <a:r>
              <a:rPr lang="en-US" sz="8000" b="1" cap="all" spc="-2" dirty="0">
                <a:solidFill>
                  <a:srgbClr val="92D050"/>
                </a:solidFill>
                <a:latin typeface="DIN Condensed"/>
                <a:cs typeface="DIN Condensed"/>
              </a:rPr>
              <a:t>innovation</a:t>
            </a:r>
            <a:r>
              <a:rPr lang="en-US" sz="8000" b="1" cap="all" spc="-2" dirty="0">
                <a:solidFill>
                  <a:schemeClr val="bg1"/>
                </a:solidFill>
                <a:latin typeface="DIN Condensed"/>
                <a:cs typeface="DIN Condensed"/>
              </a:rPr>
              <a:t> = </a:t>
            </a:r>
            <a:r>
              <a:rPr lang="en-US" sz="8000" b="1" cap="all" spc="-2" dirty="0">
                <a:solidFill>
                  <a:srgbClr val="00B0F0"/>
                </a:solidFill>
                <a:latin typeface="DIN Condensed"/>
                <a:cs typeface="DIN Condensed"/>
              </a:rPr>
              <a:t>vital ministry</a:t>
            </a:r>
            <a:endParaRPr lang="en-US" sz="6000" b="1" cap="all" spc="-2" dirty="0">
              <a:solidFill>
                <a:srgbClr val="00B0F0"/>
              </a:solidFill>
              <a:latin typeface="DIN Condensed"/>
              <a:cs typeface="DIN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273955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AA1E25DF-199A-274C-A87E-B60DBBF5ACD2}"/>
              </a:ext>
            </a:extLst>
          </p:cNvPr>
          <p:cNvSpPr txBox="1"/>
          <p:nvPr/>
        </p:nvSpPr>
        <p:spPr>
          <a:xfrm>
            <a:off x="2676637" y="955859"/>
            <a:ext cx="5819663" cy="3231781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 algn="r">
              <a:lnSpc>
                <a:spcPct val="83200"/>
              </a:lnSpc>
              <a:spcBef>
                <a:spcPts val="1278"/>
              </a:spcBef>
            </a:pPr>
            <a:r>
              <a:rPr lang="en-US" sz="4800" spc="-2" dirty="0">
                <a:solidFill>
                  <a:schemeClr val="bg1"/>
                </a:solidFill>
                <a:latin typeface="DIN Condensed"/>
                <a:cs typeface="DIN Condensed"/>
              </a:rPr>
              <a:t> “For surely, I know the plans I have for you, says the Lord, plans for your welfare and not for your harm, </a:t>
            </a:r>
            <a:r>
              <a:rPr lang="en-US" sz="4800" spc="-2" dirty="0">
                <a:solidFill>
                  <a:srgbClr val="FFFF00"/>
                </a:solidFill>
                <a:latin typeface="DIN Condensed"/>
                <a:cs typeface="DIN Condensed"/>
              </a:rPr>
              <a:t>to give you a future with hope</a:t>
            </a:r>
            <a:r>
              <a:rPr lang="en-US" sz="4800" spc="-2" dirty="0">
                <a:solidFill>
                  <a:schemeClr val="bg1"/>
                </a:solidFill>
                <a:latin typeface="DIN Condensed"/>
                <a:cs typeface="DIN Condensed"/>
              </a:rPr>
              <a:t>.”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3D48FD6B-95EE-AB4F-B610-803B99BCD171}"/>
              </a:ext>
            </a:extLst>
          </p:cNvPr>
          <p:cNvSpPr txBox="1"/>
          <p:nvPr/>
        </p:nvSpPr>
        <p:spPr>
          <a:xfrm>
            <a:off x="647700" y="988063"/>
            <a:ext cx="533400" cy="4010071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>
              <a:lnSpc>
                <a:spcPct val="83200"/>
              </a:lnSpc>
              <a:spcBef>
                <a:spcPts val="1278"/>
              </a:spcBef>
            </a:pPr>
            <a:r>
              <a:rPr lang="en-US" sz="30000" b="1" spc="-2" dirty="0">
                <a:solidFill>
                  <a:srgbClr val="F6511F"/>
                </a:solidFill>
                <a:latin typeface="Montserrat" pitchFamily="2" charset="77"/>
                <a:cs typeface="DIN Condensed"/>
              </a:rPr>
              <a:t>“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0A20CE-37D0-3649-97F2-9C93A6EA9602}"/>
              </a:ext>
            </a:extLst>
          </p:cNvPr>
          <p:cNvSpPr/>
          <p:nvPr/>
        </p:nvSpPr>
        <p:spPr>
          <a:xfrm>
            <a:off x="5257800" y="4324350"/>
            <a:ext cx="34034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latin typeface="Montserrat Medium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Jeremiah 28:11</a:t>
            </a:r>
          </a:p>
        </p:txBody>
      </p:sp>
    </p:spTree>
    <p:extLst>
      <p:ext uri="{BB962C8B-B14F-4D97-AF65-F5344CB8AC3E}">
        <p14:creationId xmlns:p14="http://schemas.microsoft.com/office/powerpoint/2010/main" val="534992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>
            <a:extLst>
              <a:ext uri="{FF2B5EF4-FFF2-40B4-BE49-F238E27FC236}">
                <a16:creationId xmlns:a16="http://schemas.microsoft.com/office/drawing/2014/main" id="{DF48BF90-10EE-0F4C-AFAA-E6C806AA009E}"/>
              </a:ext>
            </a:extLst>
          </p:cNvPr>
          <p:cNvSpPr txBox="1"/>
          <p:nvPr/>
        </p:nvSpPr>
        <p:spPr>
          <a:xfrm>
            <a:off x="304800" y="1466063"/>
            <a:ext cx="8534400" cy="2211374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 algn="ctr">
              <a:lnSpc>
                <a:spcPct val="83200"/>
              </a:lnSpc>
              <a:spcBef>
                <a:spcPts val="1278"/>
              </a:spcBef>
            </a:pPr>
            <a:r>
              <a:rPr lang="en-US" sz="8000" b="1" spc="-2" dirty="0">
                <a:solidFill>
                  <a:srgbClr val="00B0F0"/>
                </a:solidFill>
                <a:latin typeface="DIN Condensed"/>
                <a:cs typeface="DIN Condensed"/>
              </a:rPr>
              <a:t>2020 CLINTON UMC </a:t>
            </a:r>
            <a:br>
              <a:rPr lang="en-US" sz="8000" b="1" spc="-2" dirty="0">
                <a:solidFill>
                  <a:srgbClr val="00B0F0"/>
                </a:solidFill>
                <a:latin typeface="DIN Condensed"/>
                <a:cs typeface="DIN Condensed"/>
              </a:rPr>
            </a:br>
            <a:r>
              <a:rPr lang="en-US" sz="8000" b="1" spc="-2" dirty="0">
                <a:solidFill>
                  <a:schemeClr val="bg1"/>
                </a:solidFill>
                <a:latin typeface="DIN Condensed"/>
                <a:cs typeface="DIN Condensed"/>
              </a:rPr>
              <a:t>STRATEGIC PLAN</a:t>
            </a:r>
            <a:endParaRPr lang="en-US" sz="8000" b="1" cap="all" spc="-2" dirty="0">
              <a:solidFill>
                <a:schemeClr val="bg1"/>
              </a:solidFill>
              <a:latin typeface="DIN Condensed"/>
              <a:cs typeface="DIN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791401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0024" y="3368834"/>
            <a:ext cx="8572115" cy="289"/>
          </a:xfrm>
          <a:custGeom>
            <a:avLst/>
            <a:gdLst/>
            <a:ahLst/>
            <a:cxnLst/>
            <a:rect l="l" t="t" r="r" b="b"/>
            <a:pathLst>
              <a:path w="18848070" h="634">
                <a:moveTo>
                  <a:pt x="0" y="303"/>
                </a:moveTo>
                <a:lnTo>
                  <a:pt x="18847593" y="0"/>
                </a:lnTo>
              </a:path>
            </a:pathLst>
          </a:custGeom>
          <a:ln w="41883">
            <a:solidFill>
              <a:srgbClr val="A6AAA9"/>
            </a:solidFill>
          </a:ln>
        </p:spPr>
        <p:txBody>
          <a:bodyPr wrap="square" lIns="0" tIns="0" rIns="0" bIns="0" rtlCol="0"/>
          <a:lstStyle/>
          <a:p>
            <a:endParaRPr sz="372"/>
          </a:p>
        </p:txBody>
      </p:sp>
      <p:sp>
        <p:nvSpPr>
          <p:cNvPr id="3" name="object 3"/>
          <p:cNvSpPr txBox="1"/>
          <p:nvPr/>
        </p:nvSpPr>
        <p:spPr>
          <a:xfrm>
            <a:off x="307889" y="1428750"/>
            <a:ext cx="8528218" cy="1309414"/>
          </a:xfrm>
          <a:prstGeom prst="rect">
            <a:avLst/>
          </a:prstGeom>
        </p:spPr>
        <p:txBody>
          <a:bodyPr vert="horz" wrap="square" lIns="0" tIns="7509" rIns="0" bIns="0" rtlCol="0">
            <a:spAutoFit/>
          </a:bodyPr>
          <a:lstStyle/>
          <a:p>
            <a:pPr marL="5776" algn="ctr">
              <a:lnSpc>
                <a:spcPct val="70000"/>
              </a:lnSpc>
              <a:spcBef>
                <a:spcPts val="59"/>
              </a:spcBef>
            </a:pPr>
            <a:r>
              <a:rPr lang="en-US" sz="11500" b="1" cap="all" spc="5" dirty="0">
                <a:solidFill>
                  <a:srgbClr val="00B0F0"/>
                </a:solidFill>
                <a:latin typeface="DIN Condensed"/>
                <a:cs typeface="DIN Condensed"/>
              </a:rPr>
              <a:t>CHURCH COUNCIL</a:t>
            </a:r>
            <a:endParaRPr lang="en-US" sz="3600" b="1" cap="all" spc="5" dirty="0">
              <a:solidFill>
                <a:srgbClr val="00B0F0"/>
              </a:solidFill>
              <a:latin typeface="DIN Condensed"/>
              <a:cs typeface="DIN Condense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65669" y="3867150"/>
            <a:ext cx="4412659" cy="604551"/>
          </a:xfrm>
          <a:prstGeom prst="rect">
            <a:avLst/>
          </a:prstGeom>
        </p:spPr>
        <p:txBody>
          <a:bodyPr vert="horz" wrap="square" lIns="0" tIns="5487" rIns="0" bIns="0" rtlCol="0">
            <a:spAutoFit/>
          </a:bodyPr>
          <a:lstStyle/>
          <a:p>
            <a:pPr marL="5776" algn="ctr">
              <a:lnSpc>
                <a:spcPct val="120000"/>
              </a:lnSpc>
              <a:spcBef>
                <a:spcPts val="43"/>
              </a:spcBef>
            </a:pPr>
            <a:r>
              <a:rPr lang="en-US" sz="2183" spc="-2" dirty="0">
                <a:solidFill>
                  <a:schemeClr val="bg1"/>
                </a:solidFill>
                <a:latin typeface="Montserrat Regular"/>
                <a:cs typeface="Montserrat Regular"/>
              </a:rPr>
              <a:t>Rev. Dr. Brandon Cho</a:t>
            </a:r>
          </a:p>
          <a:p>
            <a:pPr marL="5776" algn="ctr">
              <a:spcBef>
                <a:spcPts val="43"/>
              </a:spcBef>
            </a:pPr>
            <a:r>
              <a:rPr lang="en-US" sz="1273" spc="-2" dirty="0">
                <a:solidFill>
                  <a:schemeClr val="bg1"/>
                </a:solidFill>
                <a:latin typeface="Montserrat Regular"/>
                <a:cs typeface="Montserrat Regular"/>
              </a:rPr>
              <a:t>Pastor of Clinton United Methodist Church</a:t>
            </a:r>
            <a:endParaRPr lang="en-US" sz="1092" i="1" spc="-2" dirty="0">
              <a:solidFill>
                <a:schemeClr val="bg1"/>
              </a:solidFill>
              <a:latin typeface="Montserrat Regular"/>
              <a:cs typeface="Montserrat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925788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3D48FD6B-95EE-AB4F-B610-803B99BCD171}"/>
              </a:ext>
            </a:extLst>
          </p:cNvPr>
          <p:cNvSpPr txBox="1"/>
          <p:nvPr/>
        </p:nvSpPr>
        <p:spPr>
          <a:xfrm>
            <a:off x="647700" y="988063"/>
            <a:ext cx="533400" cy="4010071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>
              <a:lnSpc>
                <a:spcPct val="83200"/>
              </a:lnSpc>
              <a:spcBef>
                <a:spcPts val="1278"/>
              </a:spcBef>
            </a:pPr>
            <a:r>
              <a:rPr lang="en-US" sz="30000" b="1" spc="-2" dirty="0">
                <a:solidFill>
                  <a:srgbClr val="F6511F"/>
                </a:solidFill>
                <a:latin typeface="DIN Condensed" pitchFamily="2" charset="0"/>
                <a:cs typeface="DIN Condensed"/>
              </a:rPr>
              <a:t>?</a:t>
            </a: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D7D91A75-0552-6F4E-B3B4-099CDD5F5CE5}"/>
              </a:ext>
            </a:extLst>
          </p:cNvPr>
          <p:cNvSpPr txBox="1"/>
          <p:nvPr/>
        </p:nvSpPr>
        <p:spPr>
          <a:xfrm>
            <a:off x="304800" y="133350"/>
            <a:ext cx="8534400" cy="933140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>
              <a:lnSpc>
                <a:spcPct val="83200"/>
              </a:lnSpc>
              <a:spcBef>
                <a:spcPts val="1278"/>
              </a:spcBef>
            </a:pPr>
            <a:r>
              <a:rPr lang="en-US" sz="6000" b="1" spc="-2" dirty="0">
                <a:solidFill>
                  <a:srgbClr val="00B0F0"/>
                </a:solidFill>
                <a:latin typeface="DIN Condensed"/>
                <a:cs typeface="DIN Condensed"/>
              </a:rPr>
              <a:t>What is the Church Council?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5512A76-8CF7-6646-B604-7FE6B6F5FBF7}"/>
              </a:ext>
            </a:extLst>
          </p:cNvPr>
          <p:cNvSpPr/>
          <p:nvPr/>
        </p:nvSpPr>
        <p:spPr>
          <a:xfrm>
            <a:off x="2286000" y="1504950"/>
            <a:ext cx="6553200" cy="2680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65135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DIN Condensed" pitchFamily="2" charset="0"/>
              </a:rPr>
              <a:t>The executive agency of the charge conference</a:t>
            </a:r>
          </a:p>
          <a:p>
            <a:pPr marL="665135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DIN Condensed" pitchFamily="2" charset="0"/>
              </a:rPr>
              <a:t>Also “Admin Board,” or “Leadership Team”</a:t>
            </a:r>
          </a:p>
          <a:p>
            <a:pPr marL="665135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DIN Condensed" pitchFamily="2" charset="0"/>
              </a:rPr>
              <a:t>The primary decision-making body of the local church </a:t>
            </a:r>
          </a:p>
          <a:p>
            <a:pPr marL="665135" lvl="1" indent="-45720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latin typeface="DIN Condense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66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D7D91A75-0552-6F4E-B3B4-099CDD5F5CE5}"/>
              </a:ext>
            </a:extLst>
          </p:cNvPr>
          <p:cNvSpPr txBox="1"/>
          <p:nvPr/>
        </p:nvSpPr>
        <p:spPr>
          <a:xfrm>
            <a:off x="304800" y="133350"/>
            <a:ext cx="8534400" cy="856195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>
              <a:lnSpc>
                <a:spcPct val="83200"/>
              </a:lnSpc>
              <a:spcBef>
                <a:spcPts val="1278"/>
              </a:spcBef>
            </a:pPr>
            <a:r>
              <a:rPr lang="en-US" sz="5400" b="1" spc="-2" dirty="0">
                <a:solidFill>
                  <a:srgbClr val="00B0F0"/>
                </a:solidFill>
                <a:latin typeface="DIN Condensed"/>
                <a:cs typeface="DIN Condensed"/>
              </a:rPr>
              <a:t>What is the Church Council’s purpose?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5512A76-8CF7-6646-B604-7FE6B6F5FBF7}"/>
              </a:ext>
            </a:extLst>
          </p:cNvPr>
          <p:cNvSpPr/>
          <p:nvPr/>
        </p:nvSpPr>
        <p:spPr>
          <a:xfrm>
            <a:off x="304800" y="895350"/>
            <a:ext cx="8305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65135" lvl="1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DIN Condensed" pitchFamily="2" charset="0"/>
              </a:rPr>
              <a:t>Nurture, Outreach, Witness</a:t>
            </a:r>
          </a:p>
          <a:p>
            <a:pPr marL="665135" lvl="1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DIN Condensed" pitchFamily="2" charset="0"/>
              </a:rPr>
              <a:t>Provide for the administration of the church and its daily life</a:t>
            </a:r>
          </a:p>
          <a:p>
            <a:pPr marL="665135" lvl="1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DIN Condensed" pitchFamily="2" charset="0"/>
              </a:rPr>
              <a:t>Carry out the actions approved by the charge conference</a:t>
            </a:r>
          </a:p>
          <a:p>
            <a:pPr marL="665135" lvl="1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DIN Condensed" pitchFamily="2" charset="0"/>
              </a:rPr>
              <a:t>Meet at least quarterly</a:t>
            </a:r>
          </a:p>
          <a:p>
            <a:pPr marL="665135" lvl="1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DIN Condensed" pitchFamily="2" charset="0"/>
              </a:rPr>
              <a:t>Review the membership of the local church</a:t>
            </a:r>
          </a:p>
          <a:p>
            <a:pPr marL="665135" lvl="1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DIN Condensed" pitchFamily="2" charset="0"/>
              </a:rPr>
              <a:t>Fill interim vacancies among lay officers between charge conference meetings</a:t>
            </a:r>
          </a:p>
          <a:p>
            <a:pPr marL="665135" lvl="1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DIN Condensed" pitchFamily="2" charset="0"/>
              </a:rPr>
              <a:t>Recommend salary for pastor and staff to the charge conference after receiving recommendation from S/PPRC</a:t>
            </a:r>
          </a:p>
          <a:p>
            <a:pPr marL="665135" lvl="1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DIN Condensed" pitchFamily="2" charset="0"/>
              </a:rPr>
              <a:t>Review S/PPRC recommendation for the pastor’s housing and report to the charge conference for approval</a:t>
            </a:r>
          </a:p>
        </p:txBody>
      </p:sp>
    </p:spTree>
    <p:extLst>
      <p:ext uri="{BB962C8B-B14F-4D97-AF65-F5344CB8AC3E}">
        <p14:creationId xmlns:p14="http://schemas.microsoft.com/office/powerpoint/2010/main" val="1499605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D7D91A75-0552-6F4E-B3B4-099CDD5F5CE5}"/>
              </a:ext>
            </a:extLst>
          </p:cNvPr>
          <p:cNvSpPr txBox="1"/>
          <p:nvPr/>
        </p:nvSpPr>
        <p:spPr>
          <a:xfrm>
            <a:off x="381000" y="376727"/>
            <a:ext cx="8534400" cy="856195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>
              <a:lnSpc>
                <a:spcPct val="83200"/>
              </a:lnSpc>
              <a:spcBef>
                <a:spcPts val="1278"/>
              </a:spcBef>
            </a:pPr>
            <a:r>
              <a:rPr lang="en-US" sz="5400" b="1" spc="-2" dirty="0">
                <a:solidFill>
                  <a:srgbClr val="00B0F0"/>
                </a:solidFill>
                <a:latin typeface="DIN Condensed"/>
                <a:cs typeface="DIN Condensed"/>
              </a:rPr>
              <a:t>Who serves on Church Council?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5512A76-8CF7-6646-B604-7FE6B6F5FBF7}"/>
              </a:ext>
            </a:extLst>
          </p:cNvPr>
          <p:cNvSpPr/>
          <p:nvPr/>
        </p:nvSpPr>
        <p:spPr>
          <a:xfrm>
            <a:off x="31374" y="1417588"/>
            <a:ext cx="8305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65135" lvl="1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DIN Condensed" pitchFamily="2" charset="0"/>
              </a:rPr>
              <a:t>Nominations and Leadership Development Chair (Pastor is its chair)</a:t>
            </a:r>
          </a:p>
          <a:p>
            <a:pPr marL="665135" lvl="1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DIN Condensed" pitchFamily="2" charset="0"/>
              </a:rPr>
              <a:t>Pastor/Staff Parish Relations Committee Chair</a:t>
            </a:r>
          </a:p>
          <a:p>
            <a:pPr marL="665135" lvl="1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DIN Condensed" pitchFamily="2" charset="0"/>
              </a:rPr>
              <a:t>Trustees Chair</a:t>
            </a:r>
          </a:p>
          <a:p>
            <a:pPr marL="665135" lvl="1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DIN Condensed" pitchFamily="2" charset="0"/>
              </a:rPr>
              <a:t>Finance Committee Chair</a:t>
            </a:r>
          </a:p>
          <a:p>
            <a:pPr marL="665135" lvl="1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DIN Condensed" pitchFamily="2" charset="0"/>
              </a:rPr>
              <a:t>Lay Leader</a:t>
            </a:r>
          </a:p>
          <a:p>
            <a:pPr marL="665135" lvl="1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DIN Condensed" pitchFamily="2" charset="0"/>
              </a:rPr>
              <a:t>Lay Member of Annual Conference</a:t>
            </a:r>
          </a:p>
          <a:p>
            <a:pPr marL="665135" lvl="1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DIN Condensed" pitchFamily="2" charset="0"/>
              </a:rPr>
              <a:t>Financial Secretary</a:t>
            </a:r>
          </a:p>
          <a:p>
            <a:pPr marL="665135" lvl="1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DIN Condensed" pitchFamily="2" charset="0"/>
              </a:rPr>
              <a:t>Church </a:t>
            </a:r>
            <a:r>
              <a:rPr lang="en-US" sz="2400" b="1" dirty="0" err="1">
                <a:solidFill>
                  <a:schemeClr val="bg1"/>
                </a:solidFill>
                <a:latin typeface="DIN Condensed" pitchFamily="2" charset="0"/>
              </a:rPr>
              <a:t>Treasure.r</a:t>
            </a:r>
            <a:endParaRPr lang="en-US" sz="2400" b="1" dirty="0">
              <a:solidFill>
                <a:schemeClr val="bg1"/>
              </a:solidFill>
              <a:latin typeface="DIN Condensed" pitchFamily="2" charset="0"/>
            </a:endParaRPr>
          </a:p>
          <a:p>
            <a:pPr marL="665135" lvl="1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DIN Condensed" pitchFamily="2" charset="0"/>
              </a:rPr>
              <a:t>Membership Secretary</a:t>
            </a:r>
          </a:p>
          <a:p>
            <a:pPr marL="665135" lvl="1" indent="-45720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  <a:latin typeface="DIN Condensed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89FF785-0944-4E4D-AB10-67883BA20360}"/>
              </a:ext>
            </a:extLst>
          </p:cNvPr>
          <p:cNvSpPr/>
          <p:nvPr/>
        </p:nvSpPr>
        <p:spPr>
          <a:xfrm>
            <a:off x="4314986" y="257175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665135" lvl="1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DIN Condensed" pitchFamily="2" charset="0"/>
              </a:rPr>
              <a:t>Church Council Chair</a:t>
            </a:r>
          </a:p>
          <a:p>
            <a:pPr marL="665135" lvl="1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DIN Condensed" pitchFamily="2" charset="0"/>
              </a:rPr>
              <a:t>Pastor</a:t>
            </a:r>
          </a:p>
          <a:p>
            <a:pPr marL="665135" lvl="1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DIN Condensed" pitchFamily="2" charset="0"/>
              </a:rPr>
              <a:t>United Methodist Women Rep.</a:t>
            </a:r>
          </a:p>
          <a:p>
            <a:pPr marL="665135" lvl="1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DIN Condensed" pitchFamily="2" charset="0"/>
              </a:rPr>
              <a:t>United Methodist Men Rep.</a:t>
            </a:r>
          </a:p>
          <a:p>
            <a:pPr marL="665135" lvl="1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DIN Condensed" pitchFamily="2" charset="0"/>
              </a:rPr>
              <a:t>Youth Rep. </a:t>
            </a:r>
          </a:p>
          <a:p>
            <a:pPr marL="665135" lvl="1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DIN Condensed" pitchFamily="2" charset="0"/>
              </a:rPr>
              <a:t>Any additional program ministry reps</a:t>
            </a:r>
          </a:p>
        </p:txBody>
      </p:sp>
    </p:spTree>
    <p:extLst>
      <p:ext uri="{BB962C8B-B14F-4D97-AF65-F5344CB8AC3E}">
        <p14:creationId xmlns:p14="http://schemas.microsoft.com/office/powerpoint/2010/main" val="2562063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00" y="270801"/>
            <a:ext cx="8153400" cy="806310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>
              <a:lnSpc>
                <a:spcPct val="75000"/>
              </a:lnSpc>
              <a:spcBef>
                <a:spcPts val="1278"/>
              </a:spcBef>
            </a:pPr>
            <a:r>
              <a:rPr lang="en-US" sz="5400" b="1" spc="-2" dirty="0">
                <a:solidFill>
                  <a:srgbClr val="00B0F0"/>
                </a:solidFill>
                <a:latin typeface="DIN Condensed"/>
                <a:cs typeface="DIN Condensed"/>
              </a:rPr>
              <a:t>Church Council Chair Responsibilities</a:t>
            </a:r>
            <a:endParaRPr lang="en-US" sz="5400" b="1" spc="-2" dirty="0">
              <a:solidFill>
                <a:schemeClr val="bg1"/>
              </a:solidFill>
              <a:latin typeface="DIN Condensed"/>
              <a:cs typeface="DIN Condensed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A26C7F-815E-774B-89DA-31277D3B75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885950"/>
            <a:ext cx="1524000" cy="2352842"/>
          </a:xfrm>
          <a:prstGeom prst="rect">
            <a:avLst/>
          </a:prstGeom>
        </p:spPr>
      </p:pic>
      <p:sp>
        <p:nvSpPr>
          <p:cNvPr id="4" name="object 2">
            <a:extLst>
              <a:ext uri="{FF2B5EF4-FFF2-40B4-BE49-F238E27FC236}">
                <a16:creationId xmlns:a16="http://schemas.microsoft.com/office/drawing/2014/main" id="{8C3F31BA-7786-3E43-BE64-BE704A26B758}"/>
              </a:ext>
            </a:extLst>
          </p:cNvPr>
          <p:cNvSpPr txBox="1"/>
          <p:nvPr/>
        </p:nvSpPr>
        <p:spPr>
          <a:xfrm>
            <a:off x="2438400" y="1962150"/>
            <a:ext cx="2590800" cy="2338973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276" marR="2310" indent="-5715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4800" b="1" spc="-2" dirty="0">
                <a:solidFill>
                  <a:srgbClr val="FFFF00"/>
                </a:solidFill>
                <a:latin typeface="DIN Condensed"/>
                <a:cs typeface="DIN Condensed"/>
              </a:rPr>
              <a:t>Lead</a:t>
            </a:r>
          </a:p>
          <a:p>
            <a:pPr marL="577276" marR="2310" indent="-5715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4800" b="1" spc="-2" dirty="0">
                <a:solidFill>
                  <a:srgbClr val="FFFF00"/>
                </a:solidFill>
                <a:latin typeface="DIN Condensed"/>
                <a:cs typeface="DIN Condensed"/>
              </a:rPr>
              <a:t>Prepare</a:t>
            </a:r>
          </a:p>
          <a:p>
            <a:pPr marL="577276" marR="2310" indent="-5715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4800" b="1" spc="-2" dirty="0">
                <a:solidFill>
                  <a:srgbClr val="FFFF00"/>
                </a:solidFill>
                <a:latin typeface="DIN Condensed"/>
                <a:cs typeface="DIN Condensed"/>
              </a:rPr>
              <a:t>Review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4BCC84-B516-2B47-A580-25AD44791A6E}"/>
              </a:ext>
            </a:extLst>
          </p:cNvPr>
          <p:cNvSpPr/>
          <p:nvPr/>
        </p:nvSpPr>
        <p:spPr>
          <a:xfrm>
            <a:off x="5029200" y="2045549"/>
            <a:ext cx="4572000" cy="2267416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7276" marR="2310" indent="-5715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4800" b="1" spc="-2" dirty="0">
                <a:solidFill>
                  <a:srgbClr val="FFFF00"/>
                </a:solidFill>
                <a:latin typeface="DIN Condensed"/>
                <a:cs typeface="DIN Condensed"/>
              </a:rPr>
              <a:t>Communicate</a:t>
            </a:r>
          </a:p>
          <a:p>
            <a:pPr marL="577276" marR="2310" indent="-5715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4800" b="1" spc="-2" dirty="0">
                <a:solidFill>
                  <a:srgbClr val="FFFF00"/>
                </a:solidFill>
                <a:latin typeface="DIN Condensed"/>
                <a:cs typeface="DIN Condensed"/>
              </a:rPr>
              <a:t>Coordinate</a:t>
            </a:r>
          </a:p>
          <a:p>
            <a:pPr marL="577276" marR="2310" indent="-5715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4800" b="1" spc="-2" dirty="0">
                <a:solidFill>
                  <a:srgbClr val="FFFF00"/>
                </a:solidFill>
                <a:latin typeface="DIN Condensed"/>
                <a:cs typeface="DIN Condensed"/>
              </a:rPr>
              <a:t>Participate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19CEA9-B7B8-864B-B702-0F4078E69D44}"/>
              </a:ext>
            </a:extLst>
          </p:cNvPr>
          <p:cNvSpPr/>
          <p:nvPr/>
        </p:nvSpPr>
        <p:spPr>
          <a:xfrm>
            <a:off x="6400800" y="982935"/>
            <a:ext cx="14991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B0F0"/>
                </a:solidFill>
                <a:latin typeface="Britannic Bold" panose="020B0903060703020204" pitchFamily="34" charset="0"/>
              </a:rPr>
              <a:t>{251.3}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31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00" y="501553"/>
            <a:ext cx="8153400" cy="806310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>
              <a:lnSpc>
                <a:spcPct val="75000"/>
              </a:lnSpc>
              <a:spcBef>
                <a:spcPts val="1278"/>
              </a:spcBef>
            </a:pPr>
            <a:r>
              <a:rPr lang="en-US" sz="5400" b="1" spc="-2" dirty="0">
                <a:solidFill>
                  <a:srgbClr val="00B0F0"/>
                </a:solidFill>
                <a:latin typeface="DIN Condensed"/>
                <a:cs typeface="DIN Condensed"/>
              </a:rPr>
              <a:t>3 Major Steps for Church Council :</a:t>
            </a:r>
            <a:endParaRPr lang="en-US" sz="5400" b="1" spc="-2" dirty="0">
              <a:solidFill>
                <a:schemeClr val="bg1"/>
              </a:solidFill>
              <a:latin typeface="DIN Condensed"/>
              <a:cs typeface="DIN Condensed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501ADDEC-E1D1-6D4F-860E-30E0F54323D4}"/>
              </a:ext>
            </a:extLst>
          </p:cNvPr>
          <p:cNvSpPr txBox="1"/>
          <p:nvPr/>
        </p:nvSpPr>
        <p:spPr>
          <a:xfrm>
            <a:off x="570689" y="1657350"/>
            <a:ext cx="6096000" cy="2338973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920176" marR="2310" indent="-914400">
              <a:lnSpc>
                <a:spcPct val="83200"/>
              </a:lnSpc>
              <a:spcBef>
                <a:spcPts val="1278"/>
              </a:spcBef>
              <a:buFont typeface="+mj-lt"/>
              <a:buAutoNum type="arabicPeriod"/>
            </a:pPr>
            <a:r>
              <a:rPr lang="en-US" sz="4800" b="1" spc="-2" dirty="0">
                <a:solidFill>
                  <a:schemeClr val="bg1">
                    <a:lumMod val="95000"/>
                  </a:schemeClr>
                </a:solidFill>
                <a:latin typeface="DIN Condensed"/>
                <a:cs typeface="DIN Condensed"/>
              </a:rPr>
              <a:t>Envision &amp; Plan</a:t>
            </a:r>
          </a:p>
          <a:p>
            <a:pPr marL="920176" marR="2310" indent="-914400">
              <a:lnSpc>
                <a:spcPct val="83200"/>
              </a:lnSpc>
              <a:spcBef>
                <a:spcPts val="1278"/>
              </a:spcBef>
              <a:buFont typeface="+mj-lt"/>
              <a:buAutoNum type="arabicPeriod"/>
            </a:pPr>
            <a:r>
              <a:rPr lang="en-US" sz="4800" b="1" spc="-2" dirty="0">
                <a:solidFill>
                  <a:schemeClr val="bg1">
                    <a:lumMod val="95000"/>
                  </a:schemeClr>
                </a:solidFill>
                <a:latin typeface="DIN Condensed"/>
                <a:cs typeface="DIN Condensed"/>
              </a:rPr>
              <a:t>Implement</a:t>
            </a:r>
          </a:p>
          <a:p>
            <a:pPr marL="920176" marR="2310" indent="-914400">
              <a:lnSpc>
                <a:spcPct val="83200"/>
              </a:lnSpc>
              <a:spcBef>
                <a:spcPts val="1278"/>
              </a:spcBef>
              <a:buFont typeface="+mj-lt"/>
              <a:buAutoNum type="arabicPeriod"/>
            </a:pPr>
            <a:r>
              <a:rPr lang="en-US" sz="4800" b="1" spc="-2" dirty="0">
                <a:solidFill>
                  <a:schemeClr val="bg1"/>
                </a:solidFill>
                <a:latin typeface="DIN Condensed"/>
                <a:cs typeface="DIN Condensed"/>
              </a:rPr>
              <a:t>Evaluate</a:t>
            </a:r>
          </a:p>
        </p:txBody>
      </p:sp>
    </p:spTree>
    <p:extLst>
      <p:ext uri="{BB962C8B-B14F-4D97-AF65-F5344CB8AC3E}">
        <p14:creationId xmlns:p14="http://schemas.microsoft.com/office/powerpoint/2010/main" val="49199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00" y="501553"/>
            <a:ext cx="8153400" cy="806310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>
              <a:lnSpc>
                <a:spcPct val="75000"/>
              </a:lnSpc>
              <a:spcBef>
                <a:spcPts val="1278"/>
              </a:spcBef>
            </a:pPr>
            <a:r>
              <a:rPr lang="en-US" sz="5400" b="1" spc="-2" dirty="0">
                <a:solidFill>
                  <a:srgbClr val="00B0F0"/>
                </a:solidFill>
                <a:latin typeface="DIN Condensed"/>
                <a:cs typeface="DIN Condensed"/>
              </a:rPr>
              <a:t>3 Major Steps for Church Council :</a:t>
            </a:r>
            <a:endParaRPr lang="en-US" sz="5400" b="1" spc="-2" dirty="0">
              <a:solidFill>
                <a:schemeClr val="bg1"/>
              </a:solidFill>
              <a:latin typeface="DIN Condensed"/>
              <a:cs typeface="DIN Condensed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501ADDEC-E1D1-6D4F-860E-30E0F54323D4}"/>
              </a:ext>
            </a:extLst>
          </p:cNvPr>
          <p:cNvSpPr txBox="1"/>
          <p:nvPr/>
        </p:nvSpPr>
        <p:spPr>
          <a:xfrm>
            <a:off x="570689" y="1657350"/>
            <a:ext cx="6096000" cy="2338973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920176" marR="2310" indent="-914400">
              <a:lnSpc>
                <a:spcPct val="83200"/>
              </a:lnSpc>
              <a:spcBef>
                <a:spcPts val="1278"/>
              </a:spcBef>
              <a:buFont typeface="+mj-lt"/>
              <a:buAutoNum type="arabicPeriod"/>
            </a:pPr>
            <a:r>
              <a:rPr lang="en-US" sz="4800" b="1" spc="-2" dirty="0">
                <a:solidFill>
                  <a:srgbClr val="FFFF00"/>
                </a:solidFill>
                <a:latin typeface="DIN Condensed"/>
                <a:cs typeface="DIN Condensed"/>
              </a:rPr>
              <a:t>Envision &amp; Plan</a:t>
            </a:r>
          </a:p>
          <a:p>
            <a:pPr marL="920176" marR="2310" indent="-914400">
              <a:lnSpc>
                <a:spcPct val="83200"/>
              </a:lnSpc>
              <a:spcBef>
                <a:spcPts val="1278"/>
              </a:spcBef>
              <a:buFont typeface="+mj-lt"/>
              <a:buAutoNum type="arabicPeriod"/>
            </a:pPr>
            <a:r>
              <a:rPr lang="en-US" sz="4800" b="1" spc="-2" dirty="0">
                <a:solidFill>
                  <a:schemeClr val="bg1">
                    <a:lumMod val="95000"/>
                  </a:schemeClr>
                </a:solidFill>
                <a:latin typeface="DIN Condensed"/>
                <a:cs typeface="DIN Condensed"/>
              </a:rPr>
              <a:t>Implement</a:t>
            </a:r>
          </a:p>
          <a:p>
            <a:pPr marL="920176" marR="2310" indent="-914400">
              <a:lnSpc>
                <a:spcPct val="83200"/>
              </a:lnSpc>
              <a:spcBef>
                <a:spcPts val="1278"/>
              </a:spcBef>
              <a:buFont typeface="+mj-lt"/>
              <a:buAutoNum type="arabicPeriod"/>
            </a:pPr>
            <a:r>
              <a:rPr lang="en-US" sz="4800" b="1" spc="-2" dirty="0">
                <a:solidFill>
                  <a:schemeClr val="bg1"/>
                </a:solidFill>
                <a:latin typeface="DIN Condensed"/>
                <a:cs typeface="DIN Condensed"/>
              </a:rPr>
              <a:t>Evaluate</a:t>
            </a:r>
          </a:p>
        </p:txBody>
      </p:sp>
    </p:spTree>
    <p:extLst>
      <p:ext uri="{BB962C8B-B14F-4D97-AF65-F5344CB8AC3E}">
        <p14:creationId xmlns:p14="http://schemas.microsoft.com/office/powerpoint/2010/main" val="1902417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00" y="501553"/>
            <a:ext cx="8153400" cy="806310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>
              <a:lnSpc>
                <a:spcPct val="75000"/>
              </a:lnSpc>
              <a:spcBef>
                <a:spcPts val="1278"/>
              </a:spcBef>
            </a:pPr>
            <a:r>
              <a:rPr lang="en-US" sz="5400" b="1" spc="-2" dirty="0">
                <a:solidFill>
                  <a:srgbClr val="00B0F0"/>
                </a:solidFill>
                <a:latin typeface="DIN Condensed"/>
                <a:cs typeface="DIN Condensed"/>
              </a:rPr>
              <a:t>3 Major Steps for Church Council :</a:t>
            </a:r>
            <a:endParaRPr lang="en-US" sz="5400" b="1" spc="-2" dirty="0">
              <a:solidFill>
                <a:schemeClr val="bg1"/>
              </a:solidFill>
              <a:latin typeface="DIN Condensed"/>
              <a:cs typeface="DIN Condensed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8C3F31BA-7786-3E43-BE64-BE704A26B758}"/>
              </a:ext>
            </a:extLst>
          </p:cNvPr>
          <p:cNvSpPr txBox="1"/>
          <p:nvPr/>
        </p:nvSpPr>
        <p:spPr>
          <a:xfrm>
            <a:off x="570689" y="1657350"/>
            <a:ext cx="6096000" cy="2338973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920176" marR="2310" indent="-914400">
              <a:lnSpc>
                <a:spcPct val="83200"/>
              </a:lnSpc>
              <a:spcBef>
                <a:spcPts val="1278"/>
              </a:spcBef>
              <a:buFont typeface="+mj-lt"/>
              <a:buAutoNum type="arabicPeriod"/>
            </a:pPr>
            <a:r>
              <a:rPr lang="en-US" sz="4800" b="1" spc="-2" dirty="0">
                <a:solidFill>
                  <a:schemeClr val="bg1"/>
                </a:solidFill>
                <a:latin typeface="DIN Condensed"/>
                <a:cs typeface="DIN Condensed"/>
              </a:rPr>
              <a:t>Envision &amp; Plan</a:t>
            </a:r>
          </a:p>
          <a:p>
            <a:pPr marL="920176" marR="2310" indent="-914400">
              <a:lnSpc>
                <a:spcPct val="83200"/>
              </a:lnSpc>
              <a:spcBef>
                <a:spcPts val="1278"/>
              </a:spcBef>
              <a:buFont typeface="+mj-lt"/>
              <a:buAutoNum type="arabicPeriod"/>
            </a:pPr>
            <a:r>
              <a:rPr lang="en-US" sz="4800" b="1" spc="-2" dirty="0">
                <a:solidFill>
                  <a:srgbClr val="FFFF00"/>
                </a:solidFill>
                <a:latin typeface="DIN Condensed"/>
                <a:cs typeface="DIN Condensed"/>
              </a:rPr>
              <a:t>Implement</a:t>
            </a:r>
          </a:p>
          <a:p>
            <a:pPr marL="920176" marR="2310" indent="-914400">
              <a:lnSpc>
                <a:spcPct val="83200"/>
              </a:lnSpc>
              <a:spcBef>
                <a:spcPts val="1278"/>
              </a:spcBef>
              <a:buFont typeface="+mj-lt"/>
              <a:buAutoNum type="arabicPeriod"/>
            </a:pPr>
            <a:r>
              <a:rPr lang="en-US" sz="4800" b="1" spc="-2" dirty="0">
                <a:solidFill>
                  <a:schemeClr val="bg1"/>
                </a:solidFill>
                <a:latin typeface="DIN Condensed"/>
                <a:cs typeface="DIN Condensed"/>
              </a:rPr>
              <a:t>Evaluate</a:t>
            </a: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CBB9731D-9318-DB41-8721-04F6E8B962B8}"/>
              </a:ext>
            </a:extLst>
          </p:cNvPr>
          <p:cNvSpPr txBox="1"/>
          <p:nvPr/>
        </p:nvSpPr>
        <p:spPr>
          <a:xfrm>
            <a:off x="4838700" y="1428750"/>
            <a:ext cx="4191000" cy="3118801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276" marR="2310" indent="-5715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4800" b="1" spc="-2" dirty="0">
                <a:solidFill>
                  <a:srgbClr val="FFC000"/>
                </a:solidFill>
                <a:latin typeface="DIN Condensed"/>
                <a:cs typeface="DIN Condensed"/>
              </a:rPr>
              <a:t>H: Hospitality</a:t>
            </a:r>
          </a:p>
          <a:p>
            <a:pPr marL="577276" marR="2310" indent="-5715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4800" b="1" spc="-2" dirty="0">
                <a:solidFill>
                  <a:srgbClr val="FFC000"/>
                </a:solidFill>
                <a:latin typeface="DIN Condensed"/>
                <a:cs typeface="DIN Condensed"/>
              </a:rPr>
              <a:t>O: Offer Christ</a:t>
            </a:r>
          </a:p>
          <a:p>
            <a:pPr marL="577276" marR="2310" indent="-5715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4800" b="1" spc="-2" dirty="0">
                <a:solidFill>
                  <a:srgbClr val="FFC000"/>
                </a:solidFill>
                <a:latin typeface="DIN Condensed"/>
                <a:cs typeface="DIN Condensed"/>
              </a:rPr>
              <a:t>P: Purpose</a:t>
            </a:r>
          </a:p>
          <a:p>
            <a:pPr marL="577276" marR="2310" indent="-5715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4800" b="1" spc="-2" dirty="0">
                <a:solidFill>
                  <a:srgbClr val="FFC000"/>
                </a:solidFill>
                <a:latin typeface="DIN Condensed"/>
                <a:cs typeface="DIN Condensed"/>
              </a:rPr>
              <a:t>E: Engagement</a:t>
            </a:r>
          </a:p>
        </p:txBody>
      </p:sp>
    </p:spTree>
    <p:extLst>
      <p:ext uri="{BB962C8B-B14F-4D97-AF65-F5344CB8AC3E}">
        <p14:creationId xmlns:p14="http://schemas.microsoft.com/office/powerpoint/2010/main" val="2470677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00" y="501553"/>
            <a:ext cx="8153400" cy="806310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>
              <a:lnSpc>
                <a:spcPct val="75000"/>
              </a:lnSpc>
              <a:spcBef>
                <a:spcPts val="1278"/>
              </a:spcBef>
            </a:pPr>
            <a:r>
              <a:rPr lang="en-US" sz="5400" b="1" spc="-2" dirty="0">
                <a:solidFill>
                  <a:srgbClr val="00B0F0"/>
                </a:solidFill>
                <a:latin typeface="DIN Condensed"/>
                <a:cs typeface="DIN Condensed"/>
              </a:rPr>
              <a:t>3 Major Steps for Church Council :</a:t>
            </a:r>
            <a:endParaRPr lang="en-US" sz="5400" b="1" spc="-2" dirty="0">
              <a:solidFill>
                <a:schemeClr val="bg1"/>
              </a:solidFill>
              <a:latin typeface="DIN Condensed"/>
              <a:cs typeface="DIN Condensed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8C3F31BA-7786-3E43-BE64-BE704A26B758}"/>
              </a:ext>
            </a:extLst>
          </p:cNvPr>
          <p:cNvSpPr txBox="1"/>
          <p:nvPr/>
        </p:nvSpPr>
        <p:spPr>
          <a:xfrm>
            <a:off x="533400" y="1657350"/>
            <a:ext cx="6096000" cy="1264641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290513" marR="2310" indent="-285750">
              <a:lnSpc>
                <a:spcPct val="83200"/>
              </a:lnSpc>
              <a:spcBef>
                <a:spcPts val="1278"/>
              </a:spcBef>
              <a:buFont typeface="+mj-lt"/>
              <a:buAutoNum type="arabicPeriod"/>
            </a:pPr>
            <a:r>
              <a:rPr lang="en-US" sz="2000" b="1" spc="-2" dirty="0">
                <a:solidFill>
                  <a:schemeClr val="bg1"/>
                </a:solidFill>
                <a:latin typeface="DIN Condensed"/>
                <a:cs typeface="DIN Condensed"/>
              </a:rPr>
              <a:t>Envision &amp; Plan</a:t>
            </a:r>
          </a:p>
          <a:p>
            <a:pPr marL="290513" marR="2310" indent="-285750">
              <a:lnSpc>
                <a:spcPct val="83200"/>
              </a:lnSpc>
              <a:spcBef>
                <a:spcPts val="1278"/>
              </a:spcBef>
              <a:buFont typeface="+mj-lt"/>
              <a:buAutoNum type="arabicPeriod"/>
            </a:pPr>
            <a:r>
              <a:rPr lang="en-US" sz="2000" b="1" spc="-2" dirty="0">
                <a:solidFill>
                  <a:schemeClr val="bg1">
                    <a:lumMod val="95000"/>
                  </a:schemeClr>
                </a:solidFill>
                <a:latin typeface="DIN Condensed"/>
                <a:cs typeface="DIN Condensed"/>
              </a:rPr>
              <a:t>Implement</a:t>
            </a:r>
          </a:p>
          <a:p>
            <a:pPr marL="290513" marR="2310" indent="-285750">
              <a:lnSpc>
                <a:spcPct val="83200"/>
              </a:lnSpc>
              <a:spcBef>
                <a:spcPts val="1278"/>
              </a:spcBef>
              <a:buFont typeface="+mj-lt"/>
              <a:buAutoNum type="arabicPeriod"/>
            </a:pPr>
            <a:r>
              <a:rPr lang="en-US" sz="2000" b="1" spc="-2" dirty="0">
                <a:solidFill>
                  <a:srgbClr val="FFFF00"/>
                </a:solidFill>
                <a:latin typeface="DIN Condensed"/>
                <a:cs typeface="DIN Condensed"/>
              </a:rPr>
              <a:t>Evaluate</a:t>
            </a: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CBB9731D-9318-DB41-8721-04F6E8B962B8}"/>
              </a:ext>
            </a:extLst>
          </p:cNvPr>
          <p:cNvSpPr txBox="1"/>
          <p:nvPr/>
        </p:nvSpPr>
        <p:spPr>
          <a:xfrm>
            <a:off x="2362200" y="1200150"/>
            <a:ext cx="6535366" cy="4063034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>
              <a:lnSpc>
                <a:spcPct val="83200"/>
              </a:lnSpc>
              <a:spcBef>
                <a:spcPts val="1278"/>
              </a:spcBef>
            </a:pPr>
            <a:r>
              <a:rPr lang="en-US" sz="2400" b="1" spc="-2" dirty="0">
                <a:solidFill>
                  <a:srgbClr val="FFC000"/>
                </a:solidFill>
                <a:latin typeface="Montserrat" pitchFamily="2" charset="77"/>
                <a:cs typeface="DIN Condensed"/>
              </a:rPr>
              <a:t>Ask yourselves:</a:t>
            </a:r>
          </a:p>
          <a:p>
            <a:pPr marL="348676" marR="2310" indent="-3429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2400" spc="-2" dirty="0">
                <a:solidFill>
                  <a:srgbClr val="FFC000"/>
                </a:solidFill>
                <a:latin typeface="Montserrat" pitchFamily="2" charset="77"/>
                <a:cs typeface="DIN Condensed"/>
              </a:rPr>
              <a:t>How are we doing in making disciples of Jesus Christ for the transformation of the world?</a:t>
            </a:r>
          </a:p>
          <a:p>
            <a:pPr marL="348676" marR="2310" indent="-3429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2400" spc="-2" dirty="0">
                <a:solidFill>
                  <a:srgbClr val="FFC000"/>
                </a:solidFill>
                <a:latin typeface="Montserrat" pitchFamily="2" charset="77"/>
                <a:cs typeface="DIN Condensed"/>
              </a:rPr>
              <a:t>What is going well?</a:t>
            </a:r>
          </a:p>
          <a:p>
            <a:pPr marL="348676" marR="2310" indent="-3429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2400" spc="-2" dirty="0">
                <a:solidFill>
                  <a:srgbClr val="FFC000"/>
                </a:solidFill>
                <a:latin typeface="Montserrat" pitchFamily="2" charset="77"/>
                <a:cs typeface="DIN Condensed"/>
              </a:rPr>
              <a:t>What is not going well and needs to change?</a:t>
            </a:r>
          </a:p>
          <a:p>
            <a:pPr marL="348676" marR="2310" indent="-3429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2400" spc="-2" dirty="0">
                <a:solidFill>
                  <a:srgbClr val="FFC000"/>
                </a:solidFill>
                <a:latin typeface="Montserrat" pitchFamily="2" charset="77"/>
                <a:cs typeface="DIN Condensed"/>
              </a:rPr>
              <a:t>What new ministries might aid the church in accomplishing its mission?</a:t>
            </a:r>
          </a:p>
          <a:p>
            <a:pPr marL="5776" marR="2310">
              <a:lnSpc>
                <a:spcPct val="83200"/>
              </a:lnSpc>
              <a:spcBef>
                <a:spcPts val="1278"/>
              </a:spcBef>
            </a:pPr>
            <a:endParaRPr lang="en-US" sz="2400" b="1" spc="-2" dirty="0">
              <a:solidFill>
                <a:srgbClr val="FFC000"/>
              </a:solidFill>
              <a:latin typeface="Montserrat" pitchFamily="2" charset="77"/>
              <a:cs typeface="DIN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3145157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12130</TotalTime>
  <Words>837</Words>
  <Application>Microsoft Macintosh PowerPoint</Application>
  <PresentationFormat>On-screen Show (16:9)</PresentationFormat>
  <Paragraphs>143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Britannic Bold</vt:lpstr>
      <vt:lpstr>Calibri</vt:lpstr>
      <vt:lpstr>DIN Condensed</vt:lpstr>
      <vt:lpstr>Montserrat</vt:lpstr>
      <vt:lpstr>Montserrat Medium</vt:lpstr>
      <vt:lpstr>Montserrat Regular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99</cp:revision>
  <dcterms:created xsi:type="dcterms:W3CDTF">2019-05-13T10:53:55Z</dcterms:created>
  <dcterms:modified xsi:type="dcterms:W3CDTF">2021-03-18T16:17:28Z</dcterms:modified>
</cp:coreProperties>
</file>